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616" r:id="rId4"/>
    <p:sldId id="617" r:id="rId5"/>
    <p:sldId id="619" r:id="rId6"/>
    <p:sldId id="635" r:id="rId7"/>
    <p:sldId id="620" r:id="rId8"/>
    <p:sldId id="637" r:id="rId9"/>
    <p:sldId id="634" r:id="rId10"/>
    <p:sldId id="636" r:id="rId11"/>
    <p:sldId id="621" r:id="rId12"/>
    <p:sldId id="622" r:id="rId13"/>
    <p:sldId id="623" r:id="rId14"/>
    <p:sldId id="624" r:id="rId15"/>
    <p:sldId id="625" r:id="rId16"/>
    <p:sldId id="626" r:id="rId17"/>
    <p:sldId id="632" r:id="rId18"/>
    <p:sldId id="629" r:id="rId19"/>
    <p:sldId id="627" r:id="rId20"/>
    <p:sldId id="628" r:id="rId21"/>
    <p:sldId id="630" r:id="rId22"/>
    <p:sldId id="631" r:id="rId23"/>
    <p:sldId id="633" r:id="rId24"/>
    <p:sldId id="269" r:id="rId25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F07D00"/>
    <a:srgbClr val="000000"/>
    <a:srgbClr val="13A983"/>
    <a:srgbClr val="009BA4"/>
    <a:srgbClr val="93C356"/>
    <a:srgbClr val="BCCF02"/>
    <a:srgbClr val="28618C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69" autoAdjust="0"/>
    <p:restoredTop sz="97833"/>
  </p:normalViewPr>
  <p:slideViewPr>
    <p:cSldViewPr snapToGrid="0" snapToObjects="1">
      <p:cViewPr varScale="1">
        <p:scale>
          <a:sx n="198" d="100"/>
          <a:sy n="198" d="100"/>
        </p:scale>
        <p:origin x="192" y="632"/>
      </p:cViewPr>
      <p:guideLst/>
    </p:cSldViewPr>
  </p:slideViewPr>
  <p:outlineViewPr>
    <p:cViewPr>
      <p:scale>
        <a:sx n="33" d="100"/>
        <a:sy n="33" d="100"/>
      </p:scale>
      <p:origin x="0" y="-5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28.06.22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R </a:t>
            </a:r>
            <a:r>
              <a:rPr lang="de-DE" sz="800" dirty="0" err="1">
                <a:solidFill>
                  <a:schemeClr val="bg2"/>
                </a:solidFill>
              </a:rPr>
              <a:t>Markdown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w</a:t>
            </a:r>
            <a:r>
              <a:rPr lang="de-DE" sz="800" dirty="0">
                <a:solidFill>
                  <a:schemeClr val="bg2"/>
                </a:solidFill>
              </a:rPr>
              <a:t>/ </a:t>
            </a:r>
            <a:r>
              <a:rPr lang="de-DE" sz="800" dirty="0" err="1">
                <a:solidFill>
                  <a:schemeClr val="bg2"/>
                </a:solidFill>
              </a:rPr>
              <a:t>GitHub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 Strobel /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alexander.strobel@tu-dresden.de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 // </a:t>
            </a:r>
            <a:fld id="{E7EE72DE-9844-E444-B0B2-2277304B95E8}" type="datetime1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28.06.22</a:t>
            </a:fld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2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hyperlink" Target="https://git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ere.r-lib.or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rstudio.github.io/renv/articles/renv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hyperlink" Target="https://github.com/crsh/papaj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-strobel/DPP-LabManual/blob/main/Research/Administration/GitHub/GitHub_and_renv_long.md" TargetMode="External"/><Relationship Id="rId3" Type="http://schemas.openxmlformats.org/officeDocument/2006/relationships/hyperlink" Target="https://github.com/git-guides/install-git" TargetMode="External"/><Relationship Id="rId7" Type="http://schemas.openxmlformats.org/officeDocument/2006/relationships/hyperlink" Target="https://github.com/alex-strobel/R-Markdown.git" TargetMode="External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hyperlink" Target="https://www.rstudio.com/wp-content/uploads/2015/02/rmarkdown-cheatsheet.pdf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bookdown.org/yihui/bookdown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happygitwithr.com/install-git.html" TargetMode="External"/><Relationship Id="rId9" Type="http://schemas.openxmlformats.org/officeDocument/2006/relationships/hyperlink" Target="https://github.com/alex-strobel/DPP-LabManu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rstudio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hyperlink" Target="https://rmarkdown.r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hyperlink" Target="https://www.youtube.com/watch?v=XjW3t-qXAiE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Alexander Strobel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Christoph Scheffel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Josephine Zerna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3392203"/>
            <a:ext cx="10637914" cy="972108"/>
          </a:xfrm>
        </p:spPr>
        <p:txBody>
          <a:bodyPr/>
          <a:lstStyle/>
          <a:p>
            <a:r>
              <a:rPr lang="en-US" dirty="0"/>
              <a:t>Collaboratively working on reproducible manuscripts via R Markdown and GitHub</a:t>
            </a:r>
            <a:br>
              <a:rPr lang="de-DE" dirty="0"/>
            </a:br>
            <a:endParaRPr lang="de-DE" b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C9A105-B39F-F84F-8F13-30F62BAC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44" y="312458"/>
            <a:ext cx="1521081" cy="5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BibTeX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standard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all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offer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managers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handle)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2473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pastes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according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*.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csl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(=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stylesheet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respective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entry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@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article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{Simmons2012,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author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= {J. P. Simmons and L. D. Nelson and U. Simonsohn},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year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= {2012},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title  = {A 21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word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url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{http://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papers.ssrn.com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/sol3/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papers.cfm?abstract_id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=2160588},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doi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{10.2139/ssrn.2160588},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1823D30-5D9E-89BF-C4D2-01A981729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b="51647"/>
          <a:stretch/>
        </p:blipFill>
        <p:spPr>
          <a:xfrm>
            <a:off x="6253670" y="2832691"/>
            <a:ext cx="5261097" cy="68421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6E1386B-3DE3-E51D-41CA-5711094A43E0}"/>
              </a:ext>
            </a:extLst>
          </p:cNvPr>
          <p:cNvSpPr txBox="1"/>
          <p:nvPr/>
        </p:nvSpPr>
        <p:spPr>
          <a:xfrm>
            <a:off x="3555351" y="3183872"/>
            <a:ext cx="1065997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sz="700" dirty="0">
                <a:latin typeface="SF Mono Light" panose="020B0009000002000000" pitchFamily="49" charset="0"/>
                <a:ea typeface="Roboto Mono Light" pitchFamily="2" charset="0"/>
              </a:rPr>
              <a:t>[cf. @Simmons2012].</a:t>
            </a:r>
            <a:endParaRPr lang="en-US" sz="1200" dirty="0">
              <a:latin typeface="SF Mono Light" panose="020B0009000002000000" pitchFamily="49" charset="0"/>
              <a:ea typeface="Roboto Mono Light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9BA6DE-A252-5476-745F-F9AE4885A238}"/>
              </a:ext>
            </a:extLst>
          </p:cNvPr>
          <p:cNvSpPr txBox="1"/>
          <p:nvPr/>
        </p:nvSpPr>
        <p:spPr>
          <a:xfrm>
            <a:off x="6857993" y="3339340"/>
            <a:ext cx="1370469" cy="130805"/>
          </a:xfrm>
          <a:prstGeom prst="rect">
            <a:avLst/>
          </a:prstGeom>
          <a:solidFill>
            <a:schemeClr val="bg1"/>
          </a:solidFill>
        </p:spPr>
        <p:txBody>
          <a:bodyPr wrap="none" lIns="18000" tIns="0" bIns="0" rtlCol="0">
            <a:spAutoFit/>
          </a:bodyPr>
          <a:lstStyle/>
          <a:p>
            <a:r>
              <a:rPr lang="en-US" sz="850" dirty="0">
                <a:solidFill>
                  <a:schemeClr val="bg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(cf. Simmons et al., 2021).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87FFC7A-DADD-FDFA-94A9-5FDDB8E2BF19}"/>
              </a:ext>
            </a:extLst>
          </p:cNvPr>
          <p:cNvSpPr/>
          <p:nvPr/>
        </p:nvSpPr>
        <p:spPr>
          <a:xfrm>
            <a:off x="3555351" y="3204417"/>
            <a:ext cx="1065996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42BE43-684B-985D-B5E2-5395B9E2413E}"/>
              </a:ext>
            </a:extLst>
          </p:cNvPr>
          <p:cNvSpPr/>
          <p:nvPr/>
        </p:nvSpPr>
        <p:spPr>
          <a:xfrm>
            <a:off x="6870870" y="3330842"/>
            <a:ext cx="1260000" cy="1393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E34106-7D8D-FB86-537B-F4EA1F735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60" y="5343390"/>
            <a:ext cx="5304607" cy="541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91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problem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problem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cannot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Word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0" y="2771300"/>
            <a:ext cx="5208563" cy="30960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/>
          <p:nvPr/>
        </p:nvCxnSpPr>
        <p:spPr>
          <a:xfrm flipH="1">
            <a:off x="3651115" y="3274979"/>
            <a:ext cx="3308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5937115" y="5632315"/>
            <a:ext cx="1022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982591"/>
            <a:ext cx="435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339927"/>
            <a:ext cx="467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according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APA,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zeroes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1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846406"/>
            <a:ext cx="435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Desktop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39767E-1B4B-5549-9BDB-535EFEA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2746442"/>
            <a:ext cx="4916487" cy="314504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8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3099322"/>
            <a:ext cx="435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99EB6E9-61EA-464F-87C0-58098516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2" y="2739957"/>
            <a:ext cx="4916486" cy="314504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9E379A4-251D-4C4B-A827-76AF15179F50}"/>
              </a:ext>
            </a:extLst>
          </p:cNvPr>
          <p:cNvGrpSpPr/>
          <p:nvPr/>
        </p:nvGrpSpPr>
        <p:grpSpPr>
          <a:xfrm>
            <a:off x="3167975" y="3479075"/>
            <a:ext cx="8149313" cy="1200329"/>
            <a:chOff x="3167975" y="3479075"/>
            <a:chExt cx="8149313" cy="1200329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9E45A4-D2BD-B941-8642-9C323B5BC086}"/>
                </a:ext>
              </a:extLst>
            </p:cNvPr>
            <p:cNvSpPr txBox="1"/>
            <p:nvPr/>
          </p:nvSpPr>
          <p:spPr>
            <a:xfrm>
              <a:off x="6959600" y="3479075"/>
              <a:ext cx="43576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i.e.,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parenthesis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nevermind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stop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compilation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although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not an informative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time),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assured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that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must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9B87DAF-2448-1C4A-B891-077E84C56C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975" y="3902150"/>
              <a:ext cx="37904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F8D8E7B0-A582-9B8E-CEBE-A1FBA61F2AE9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https://github.com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0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,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limited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a </a:t>
            </a:r>
            <a:r>
              <a:rPr lang="de-DE" dirty="0" err="1"/>
              <a:t>dead</a:t>
            </a:r>
            <a:r>
              <a:rPr lang="de-DE" dirty="0"/>
              <a:t> end,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"</a:t>
            </a:r>
            <a:r>
              <a:rPr lang="de-DE" dirty="0" err="1"/>
              <a:t>timeline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, and GitHub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(in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 </a:t>
            </a:r>
            <a:r>
              <a:rPr lang="de-DE" i="1" dirty="0" err="1"/>
              <a:t>made</a:t>
            </a:r>
            <a:r>
              <a:rPr lang="de-DE" dirty="0"/>
              <a:t> for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revisions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apart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organization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i="1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Projects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Wiki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0BBCDC-E1CA-D50F-BFBA-9FA66889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41" y="1899634"/>
            <a:ext cx="5181350" cy="3474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2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Basics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Basics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for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on </a:t>
            </a:r>
            <a:r>
              <a:rPr lang="de-DE" dirty="0" err="1"/>
              <a:t>code</a:t>
            </a:r>
            <a:r>
              <a:rPr lang="de-DE" dirty="0"/>
              <a:t> (in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broadest</a:t>
            </a:r>
            <a:r>
              <a:rPr lang="de-DE" dirty="0"/>
              <a:t> sense)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went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, 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</a:t>
            </a:r>
            <a:r>
              <a:rPr lang="de-DE" dirty="0" err="1"/>
              <a:t>having</a:t>
            </a:r>
            <a:r>
              <a:rPr lang="de-DE" dirty="0"/>
              <a:t> multiple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 err="1"/>
              <a:t>Project_final.docx</a:t>
            </a:r>
            <a:r>
              <a:rPr lang="de-DE" i="1" dirty="0"/>
              <a:t>, Project_final2.docx </a:t>
            </a:r>
            <a:r>
              <a:rPr lang="de-DE" dirty="0"/>
              <a:t>etc.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allows</a:t>
            </a:r>
            <a:r>
              <a:rPr lang="de-DE" dirty="0"/>
              <a:t> for parallel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projects</a:t>
            </a:r>
            <a:r>
              <a:rPr lang="de-DE" dirty="0"/>
              <a:t> on different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co-authors</a:t>
            </a:r>
            <a:r>
              <a:rPr lang="de-DE" dirty="0"/>
              <a:t>, so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multiple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Collaborative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Google 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,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good</a:t>
            </a:r>
            <a:r>
              <a:rPr lang="de-DE" dirty="0"/>
              <a:t>)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R/R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not </a:t>
            </a:r>
            <a:r>
              <a:rPr lang="de-DE" dirty="0" err="1"/>
              <a:t>feasible</a:t>
            </a: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928A871-ECB9-4B48-BF71-E04A6173078E}"/>
              </a:ext>
            </a:extLst>
          </p:cNvPr>
          <p:cNvGrpSpPr/>
          <p:nvPr/>
        </p:nvGrpSpPr>
        <p:grpSpPr>
          <a:xfrm>
            <a:off x="6959600" y="1400783"/>
            <a:ext cx="4495800" cy="915726"/>
            <a:chOff x="6959600" y="1400783"/>
            <a:chExt cx="4495800" cy="915726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B4EB998-7D6B-1144-A0AA-2AB63773898E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2243845"/>
              <a:ext cx="4495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51D3729-ABCD-EC48-A73E-2DC5DABCE335}"/>
                </a:ext>
              </a:extLst>
            </p:cNvPr>
            <p:cNvSpPr txBox="1"/>
            <p:nvPr/>
          </p:nvSpPr>
          <p:spPr>
            <a:xfrm>
              <a:off x="8284619" y="1400783"/>
              <a:ext cx="1845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accent2"/>
                  </a:solidFill>
                </a:rPr>
                <a:t>Version Control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C41EDF-7976-314D-8F1E-7A84CA7A8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645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06EB3E-CCB8-1941-9BB1-8C45140DD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999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B0FF15-7084-0640-B129-C932CDB276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917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11EE97-D193-2B4B-A268-8620DA14D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77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D1FC45-7D98-0447-9F26-286D0E8ED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5950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4D3DBA7-3F8B-A547-9C63-6A1AB63396CD}"/>
              </a:ext>
            </a:extLst>
          </p:cNvPr>
          <p:cNvGrpSpPr/>
          <p:nvPr/>
        </p:nvGrpSpPr>
        <p:grpSpPr>
          <a:xfrm>
            <a:off x="8439336" y="1793096"/>
            <a:ext cx="2976301" cy="523413"/>
            <a:chOff x="8439336" y="1793096"/>
            <a:chExt cx="2976301" cy="523413"/>
          </a:xfrm>
        </p:grpSpPr>
        <p:cxnSp>
          <p:nvCxnSpPr>
            <p:cNvPr id="58" name="Gewinkelte Verbindung 57">
              <a:extLst>
                <a:ext uri="{FF2B5EF4-FFF2-40B4-BE49-F238E27FC236}">
                  <a16:creationId xmlns:a16="http://schemas.microsoft.com/office/drawing/2014/main" id="{399768DE-C1E1-2344-BFC6-9A55AB5EC6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49228" y="1417787"/>
              <a:ext cx="664" cy="1796780"/>
            </a:xfrm>
            <a:prstGeom prst="bentConnector3">
              <a:avLst>
                <a:gd name="adj1" fmla="val 34527711"/>
              </a:avLst>
            </a:prstGeom>
            <a:ln w="12700">
              <a:solidFill>
                <a:schemeClr val="accent1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9E7DB7C-FB6B-A24D-AA20-4709FFDD1E1D}"/>
                </a:ext>
              </a:extLst>
            </p:cNvPr>
            <p:cNvSpPr txBox="1"/>
            <p:nvPr/>
          </p:nvSpPr>
          <p:spPr>
            <a:xfrm>
              <a:off x="10280262" y="1793096"/>
              <a:ext cx="1135375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de-DE" sz="1200" dirty="0" err="1">
                  <a:solidFill>
                    <a:schemeClr val="accent1"/>
                  </a:solidFill>
                </a:rPr>
                <a:t>current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A9DC5F48-549B-5A4E-9CDA-AECE0A53CAC7}"/>
                </a:ext>
              </a:extLst>
            </p:cNvPr>
            <p:cNvCxnSpPr>
              <a:stCxn id="59" idx="2"/>
              <a:endCxn id="12" idx="0"/>
            </p:cNvCxnSpPr>
            <p:nvPr/>
          </p:nvCxnSpPr>
          <p:spPr>
            <a:xfrm>
              <a:off x="10847950" y="2050465"/>
              <a:ext cx="0" cy="12138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96A817B-5445-904A-9607-C1CF2EE44A4D}"/>
                </a:ext>
              </a:extLst>
            </p:cNvPr>
            <p:cNvSpPr txBox="1"/>
            <p:nvPr/>
          </p:nvSpPr>
          <p:spPr>
            <a:xfrm>
              <a:off x="8439336" y="1793708"/>
              <a:ext cx="1223669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chemeClr val="accent1"/>
                  </a:solidFill>
                </a:rPr>
                <a:t>previous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E7077630-B28A-D54E-ADA9-CA519909209F}"/>
                </a:ext>
              </a:extLst>
            </p:cNvPr>
            <p:cNvCxnSpPr>
              <a:cxnSpLocks/>
              <a:stCxn id="62" idx="2"/>
              <a:endCxn id="10" idx="0"/>
            </p:cNvCxnSpPr>
            <p:nvPr/>
          </p:nvCxnSpPr>
          <p:spPr>
            <a:xfrm flipH="1">
              <a:off x="9051170" y="2051077"/>
              <a:ext cx="1" cy="12143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CBE51982-E46F-F245-B1C8-5091227F9CAE}"/>
              </a:ext>
            </a:extLst>
          </p:cNvPr>
          <p:cNvGrpSpPr/>
          <p:nvPr/>
        </p:nvGrpSpPr>
        <p:grpSpPr>
          <a:xfrm>
            <a:off x="6959600" y="2846966"/>
            <a:ext cx="4527439" cy="2881765"/>
            <a:chOff x="6959600" y="2846966"/>
            <a:chExt cx="4527439" cy="2881765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D118E03-0531-0541-9BFB-675F0599AB66}"/>
                </a:ext>
              </a:extLst>
            </p:cNvPr>
            <p:cNvSpPr txBox="1"/>
            <p:nvPr/>
          </p:nvSpPr>
          <p:spPr>
            <a:xfrm>
              <a:off x="7866652" y="2846966"/>
              <a:ext cx="2681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 err="1">
                  <a:solidFill>
                    <a:schemeClr val="accent2"/>
                  </a:solidFill>
                </a:rPr>
                <a:t>Branching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and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Merging</a:t>
              </a:r>
              <a:endParaRPr lang="de-DE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FDD6E4C-95F9-6C48-BAFC-D666F08E5790}"/>
                </a:ext>
              </a:extLst>
            </p:cNvPr>
            <p:cNvGrpSpPr/>
            <p:nvPr/>
          </p:nvGrpSpPr>
          <p:grpSpPr>
            <a:xfrm>
              <a:off x="6959600" y="3204603"/>
              <a:ext cx="4527439" cy="2524128"/>
              <a:chOff x="6959600" y="3204603"/>
              <a:chExt cx="4527439" cy="2524128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6A1DDFD4-8E75-7C4B-90B7-793683EB8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9600" y="3651289"/>
                <a:ext cx="4495800" cy="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04446AC-731D-1749-8DF4-AE19ED37F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645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702367-809F-E447-B18D-8BF215C67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999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1AA10B-636B-2A47-B4FB-4547189B9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917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F516E6-08CD-4F41-973E-6A338AD3B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8677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C9D8E56-5B5A-7A4C-B0CE-BF37C9ABDA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5950" y="3579289"/>
                <a:ext cx="144000" cy="144000"/>
              </a:xfrm>
              <a:prstGeom prst="ellipse">
                <a:avLst/>
              </a:prstGeom>
              <a:solidFill>
                <a:srgbClr val="02ACA8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785367A-E189-784D-A734-1CBBC1AC6DF2}"/>
                  </a:ext>
                </a:extLst>
              </p:cNvPr>
              <p:cNvGrpSpPr/>
              <p:nvPr/>
            </p:nvGrpSpPr>
            <p:grpSpPr>
              <a:xfrm>
                <a:off x="8161999" y="3722495"/>
                <a:ext cx="1800588" cy="454928"/>
                <a:chOff x="8161999" y="3722495"/>
                <a:chExt cx="1800588" cy="454928"/>
              </a:xfrm>
            </p:grpSpPr>
            <p:cxnSp>
              <p:nvCxnSpPr>
                <p:cNvPr id="25" name="Gerade Verbindung mit Pfeil 24">
                  <a:extLst>
                    <a:ext uri="{FF2B5EF4-FFF2-40B4-BE49-F238E27FC236}">
                      <a16:creationId xmlns:a16="http://schemas.microsoft.com/office/drawing/2014/main" id="{912B4E85-9E71-6745-9575-402FCFFEC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587" y="4095519"/>
                  <a:ext cx="1800000" cy="9904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20D832F-FA81-FA41-A210-F879CB366E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4584" y="4033423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A5204B3-778C-8C4D-A26E-F2EBDFEDB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975" y="4023519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8431FE57-61A6-EF40-B4AD-76A4C5CF000A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>
                  <a:off x="8161999" y="3723289"/>
                  <a:ext cx="588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1ADA8241-D115-B746-A5DC-B2FF40674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58779" y="3722495"/>
                  <a:ext cx="0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71D6DC8A-AE68-3544-B71E-FB035583517E}"/>
                  </a:ext>
                </a:extLst>
              </p:cNvPr>
              <p:cNvGrpSpPr/>
              <p:nvPr/>
            </p:nvGrpSpPr>
            <p:grpSpPr>
              <a:xfrm>
                <a:off x="8111087" y="3702201"/>
                <a:ext cx="1888208" cy="721483"/>
                <a:chOff x="8111087" y="3702201"/>
                <a:chExt cx="1888208" cy="721483"/>
              </a:xfrm>
            </p:grpSpPr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63C40241-3B8B-9A46-BCE5-28BA19025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087" y="4351684"/>
                  <a:ext cx="1888208" cy="0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5FBBAD-BE29-6949-B72F-A7FEAACEBA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3996" y="4279684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35861C-5E6B-E34C-B573-B2E80F7A1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387" y="4269780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472B4EBB-5C7B-ED48-B9DD-FDF40DCC884F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>
                  <a:off x="8111087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4B495BCA-096B-D949-BD82-7DDB43F58E48}"/>
                    </a:ext>
                  </a:extLst>
                </p:cNvPr>
                <p:cNvCxnSpPr>
                  <a:cxnSpLocks/>
                  <a:stCxn id="18" idx="5"/>
                </p:cNvCxnSpPr>
                <p:nvPr/>
              </p:nvCxnSpPr>
              <p:spPr>
                <a:xfrm flipH="1">
                  <a:off x="9999295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739848E-5D9F-7A4E-9EDE-973AB6669683}"/>
                  </a:ext>
                </a:extLst>
              </p:cNvPr>
              <p:cNvSpPr txBox="1"/>
              <p:nvPr/>
            </p:nvSpPr>
            <p:spPr>
              <a:xfrm>
                <a:off x="8222850" y="5282455"/>
                <a:ext cx="170110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accent1"/>
                    </a:solidFill>
                  </a:rPr>
                  <a:t>pull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request</a:t>
                </a:r>
                <a:endParaRPr lang="de-DE" sz="11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de-DE" sz="1100" dirty="0">
                    <a:solidFill>
                      <a:schemeClr val="accent1"/>
                    </a:solidFill>
                  </a:rPr>
                  <a:t>(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discussion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of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changes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)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56" name="Gewinkelte Verbindung 55">
                <a:extLst>
                  <a:ext uri="{FF2B5EF4-FFF2-40B4-BE49-F238E27FC236}">
                    <a16:creationId xmlns:a16="http://schemas.microsoft.com/office/drawing/2014/main" id="{84AA653B-3E0B-9644-8B61-CF8FF35A2C0B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9923957" y="4433589"/>
                <a:ext cx="34822" cy="1072004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C9D117D3-97D9-104D-895B-E14AA825763D}"/>
                  </a:ext>
                </a:extLst>
              </p:cNvPr>
              <p:cNvGrpSpPr/>
              <p:nvPr/>
            </p:nvGrpSpPr>
            <p:grpSpPr>
              <a:xfrm>
                <a:off x="7130747" y="3246073"/>
                <a:ext cx="1084079" cy="378801"/>
                <a:chOff x="7130747" y="3246073"/>
                <a:chExt cx="1084079" cy="378801"/>
              </a:xfrm>
            </p:grpSpPr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6FBCED92-0053-6149-8C2A-7A31A6BF81ED}"/>
                    </a:ext>
                  </a:extLst>
                </p:cNvPr>
                <p:cNvSpPr txBox="1"/>
                <p:nvPr/>
              </p:nvSpPr>
              <p:spPr>
                <a:xfrm>
                  <a:off x="7130747" y="3246073"/>
                  <a:ext cx="1084079" cy="257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tIns="36000" bIns="36000" rtlCol="0">
                  <a:spAutoFit/>
                </a:bodyPr>
                <a:lstStyle/>
                <a:p>
                  <a:pPr algn="ctr"/>
                  <a:r>
                    <a:rPr lang="de-DE" sz="1200" dirty="0" err="1">
                      <a:solidFill>
                        <a:schemeClr val="accent1"/>
                      </a:solidFill>
                    </a:rPr>
                    <a:t>project</a:t>
                  </a:r>
                  <a:r>
                    <a:rPr lang="de-DE" sz="12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accent1"/>
                      </a:solidFill>
                    </a:rPr>
                    <a:t>main</a:t>
                  </a:r>
                  <a:endParaRPr lang="de-DE" sz="12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89E171AD-1CE9-F74D-8656-D36478156245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 flipH="1">
                  <a:off x="7672784" y="3503442"/>
                  <a:ext cx="3" cy="1214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0D9A725-36D7-7F4F-8251-25AF9E722660}"/>
                  </a:ext>
                </a:extLst>
              </p:cNvPr>
              <p:cNvSpPr txBox="1"/>
              <p:nvPr/>
            </p:nvSpPr>
            <p:spPr>
              <a:xfrm>
                <a:off x="8637538" y="4526115"/>
                <a:ext cx="846835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branches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CD8C818-54F3-F54D-AEBF-18BA2E7026E1}"/>
                  </a:ext>
                </a:extLst>
              </p:cNvPr>
              <p:cNvCxnSpPr>
                <a:cxnSpLocks/>
                <a:stCxn id="71" idx="0"/>
              </p:cNvCxnSpPr>
              <p:nvPr/>
            </p:nvCxnSpPr>
            <p:spPr>
              <a:xfrm flipH="1" flipV="1">
                <a:off x="9060955" y="4376455"/>
                <a:ext cx="1" cy="14966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6969C1A-060A-8D49-8BC3-155BEA2D605F}"/>
                  </a:ext>
                </a:extLst>
              </p:cNvPr>
              <p:cNvSpPr txBox="1"/>
              <p:nvPr/>
            </p:nvSpPr>
            <p:spPr>
              <a:xfrm>
                <a:off x="10208868" y="3204603"/>
                <a:ext cx="1278171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merged</a:t>
                </a:r>
                <a:r>
                  <a:rPr lang="de-DE" sz="12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accent1"/>
                    </a:solidFill>
                  </a:rPr>
                  <a:t>project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12F1AD5D-C21D-0745-9BAF-277CC6C4181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>
                <a:off x="10847950" y="3461972"/>
                <a:ext cx="4" cy="1213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9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Workflow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10580686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Workflow</a:t>
            </a:r>
          </a:p>
          <a:p>
            <a:pPr>
              <a:spcBef>
                <a:spcPts val="1100"/>
              </a:spcBef>
            </a:pPr>
            <a:r>
              <a:rPr lang="de-DE" dirty="0"/>
              <a:t>Researcher A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invites</a:t>
            </a:r>
            <a:r>
              <a:rPr lang="de-DE" dirty="0"/>
              <a:t> </a:t>
            </a:r>
            <a:r>
              <a:rPr lang="de-DE" dirty="0" err="1"/>
              <a:t>collaborators</a:t>
            </a:r>
            <a:r>
              <a:rPr lang="de-DE" dirty="0"/>
              <a:t> B </a:t>
            </a:r>
            <a:r>
              <a:rPr lang="de-DE" dirty="0" err="1"/>
              <a:t>and</a:t>
            </a:r>
            <a:r>
              <a:rPr lang="de-DE" dirty="0"/>
              <a:t> C via “Settings“</a:t>
            </a:r>
          </a:p>
          <a:p>
            <a:pPr>
              <a:spcBef>
                <a:spcPts val="1100"/>
              </a:spcBef>
            </a:pPr>
            <a:r>
              <a:rPr lang="de-DE" dirty="0"/>
              <a:t>A, B, </a:t>
            </a:r>
            <a:r>
              <a:rPr lang="de-DE" dirty="0" err="1"/>
              <a:t>and</a:t>
            </a:r>
            <a:r>
              <a:rPr lang="de-DE" dirty="0"/>
              <a:t> C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„Code“ </a:t>
            </a:r>
            <a:r>
              <a:rPr lang="de-DE" dirty="0" err="1"/>
              <a:t>or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 err="1"/>
              <a:t>work</a:t>
            </a:r>
            <a:r>
              <a:rPr lang="de-DE" dirty="0"/>
              <a:t> on separate </a:t>
            </a:r>
            <a:r>
              <a:rPr lang="de-DE" dirty="0" err="1"/>
              <a:t>taks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, e.g., via „Projects“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Issues</a:t>
            </a:r>
            <a:r>
              <a:rPr lang="de-DE" dirty="0"/>
              <a:t>“) </a:t>
            </a:r>
            <a:r>
              <a:rPr lang="de-DE" dirty="0" err="1"/>
              <a:t>or</a:t>
            </a:r>
            <a:endParaRPr lang="de-DE" dirty="0"/>
          </a:p>
          <a:p>
            <a:pPr marL="314325" lvl="1" indent="-307975"/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a „Pull </a:t>
            </a:r>
            <a:r>
              <a:rPr lang="de-DE" dirty="0" err="1"/>
              <a:t>request</a:t>
            </a:r>
            <a:r>
              <a:rPr lang="de-DE" dirty="0"/>
              <a:t>“</a:t>
            </a:r>
          </a:p>
          <a:p>
            <a:pPr marL="314325" lvl="1" indent="-307975"/>
            <a:r>
              <a:rPr lang="de-DE" dirty="0" err="1"/>
              <a:t>organize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via </a:t>
            </a:r>
            <a:r>
              <a:rPr lang="de-DE" dirty="0" err="1"/>
              <a:t>Issues</a:t>
            </a:r>
            <a:r>
              <a:rPr lang="de-DE" dirty="0"/>
              <a:t>, Projects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perhaps</a:t>
            </a:r>
            <a:r>
              <a:rPr lang="de-DE" dirty="0"/>
              <a:t> a Wiki (</a:t>
            </a:r>
            <a:r>
              <a:rPr lang="de-DE" dirty="0" err="1"/>
              <a:t>here</a:t>
            </a:r>
            <a:r>
              <a:rPr lang="de-DE" dirty="0"/>
              <a:t> not </a:t>
            </a:r>
            <a:r>
              <a:rPr lang="de-DE" dirty="0" err="1"/>
              <a:t>visible</a:t>
            </a:r>
            <a:r>
              <a:rPr lang="de-DE" dirty="0"/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D4431E-3BC7-DC46-BA1C-440A072B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3751638"/>
            <a:ext cx="10580686" cy="207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5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Drawbacks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740097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for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nerds</a:t>
            </a:r>
            <a:r>
              <a:rPr lang="de-DE" dirty="0"/>
              <a:t>;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nerd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lost,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GitHub‘s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terminology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spoken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314325" lvl="1" indent="-307975"/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</a:t>
            </a:r>
          </a:p>
          <a:p>
            <a:pPr marL="314325" lvl="1" indent="-307975"/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 err="1"/>
              <a:t>commit</a:t>
            </a:r>
            <a:endParaRPr lang="de-DE" b="1" dirty="0"/>
          </a:p>
          <a:p>
            <a:pPr marL="314325" lvl="1" indent="-307975"/>
            <a:r>
              <a:rPr lang="de-DE" dirty="0" err="1"/>
              <a:t>uploading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push</a:t>
            </a:r>
          </a:p>
          <a:p>
            <a:pPr marL="314325" lvl="1" indent="-307975"/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wanting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pull-</a:t>
            </a:r>
            <a:r>
              <a:rPr lang="de-DE" b="1" dirty="0" err="1"/>
              <a:t>request</a:t>
            </a:r>
            <a:endParaRPr lang="de-DE" b="1" dirty="0"/>
          </a:p>
          <a:p>
            <a:pPr marL="6350" lvl="1" indent="0">
              <a:spcBef>
                <a:spcPts val="1100"/>
              </a:spcBef>
              <a:buNone/>
            </a:pPr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IMHO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Desktop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VisualStudio</a:t>
            </a:r>
            <a:r>
              <a:rPr lang="de-DE" dirty="0"/>
              <a:t> Code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)</a:t>
            </a:r>
          </a:p>
          <a:p>
            <a:pPr marL="314325" lvl="1" indent="-307975"/>
            <a:endParaRPr lang="de-DE" b="1" dirty="0"/>
          </a:p>
          <a:p>
            <a:pPr>
              <a:spcBef>
                <a:spcPts val="1100"/>
              </a:spcBef>
            </a:pP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8ECEAF-1CDC-3047-9184-B08681F8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27" y="2386653"/>
            <a:ext cx="4579998" cy="9953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038C36-AB00-8C48-9C7D-9883E96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79" y="3476021"/>
            <a:ext cx="4505022" cy="18223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D3C8D3-6495-E24C-9E1E-8B876272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827" y="1427925"/>
            <a:ext cx="4536000" cy="9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3C87D5D-5A5C-D548-B5F1-F4E6DC56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67" y="1481138"/>
            <a:ext cx="3582431" cy="172899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Benefits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easy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backup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on a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time </a:t>
            </a:r>
            <a:r>
              <a:rPr lang="de-DE" dirty="0" err="1"/>
              <a:t>stamp</a:t>
            </a:r>
            <a:r>
              <a:rPr lang="de-DE" dirty="0"/>
              <a:t>, so all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transparent all </a:t>
            </a:r>
            <a:r>
              <a:rPr lang="de-DE" dirty="0" err="1"/>
              <a:t>the</a:t>
            </a:r>
            <a:r>
              <a:rPr lang="de-DE" dirty="0"/>
              <a:t> time,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HARKing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evident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manuscript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at a </a:t>
            </a:r>
            <a:r>
              <a:rPr lang="de-DE" dirty="0" err="1"/>
              <a:t>later</a:t>
            </a:r>
            <a:r>
              <a:rPr lang="de-DE" dirty="0"/>
              <a:t> time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faked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but </a:t>
            </a:r>
            <a:r>
              <a:rPr lang="de-DE" dirty="0" err="1"/>
              <a:t>good</a:t>
            </a:r>
            <a:r>
              <a:rPr lang="de-DE" dirty="0"/>
              <a:t> will </a:t>
            </a:r>
            <a:r>
              <a:rPr lang="de-DE" dirty="0" err="1"/>
              <a:t>presumed</a:t>
            </a:r>
            <a:r>
              <a:rPr lang="de-DE" dirty="0"/>
              <a:t> ...)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, but also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(aka „</a:t>
            </a:r>
            <a:r>
              <a:rPr lang="de-DE" dirty="0" err="1"/>
              <a:t>cloned</a:t>
            </a:r>
            <a:r>
              <a:rPr lang="de-DE" dirty="0"/>
              <a:t>“) in an instant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downloading</a:t>
            </a:r>
            <a:r>
              <a:rPr lang="de-DE" dirty="0"/>
              <a:t> OSF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at a time</a:t>
            </a:r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for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administration</a:t>
            </a:r>
            <a:r>
              <a:rPr lang="de-DE" dirty="0"/>
              <a:t> (</a:t>
            </a:r>
            <a:r>
              <a:rPr lang="de-DE" dirty="0" err="1"/>
              <a:t>Issues</a:t>
            </a:r>
            <a:r>
              <a:rPr lang="de-DE" dirty="0"/>
              <a:t>, Projects)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Wiki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FB64AC-F6D3-C84E-B74A-6C13F20A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32" b="26559"/>
          <a:stretch/>
        </p:blipFill>
        <p:spPr>
          <a:xfrm>
            <a:off x="7874000" y="3476058"/>
            <a:ext cx="3581399" cy="22272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D72EF3-B104-334B-9D11-B068555B1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4" b="1"/>
          <a:stretch/>
        </p:blipFill>
        <p:spPr>
          <a:xfrm>
            <a:off x="7874000" y="1481138"/>
            <a:ext cx="3581478" cy="1813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R </a:t>
            </a:r>
            <a:r>
              <a:rPr lang="de-DE" b="0" dirty="0" err="1"/>
              <a:t>packages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papaja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lets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manuscript</a:t>
            </a:r>
            <a:r>
              <a:rPr lang="de-DE" sz="1800" dirty="0"/>
              <a:t> in APA6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includes</a:t>
            </a:r>
            <a:r>
              <a:rPr lang="de-DE" sz="1800" dirty="0"/>
              <a:t> a </a:t>
            </a:r>
            <a:r>
              <a:rPr lang="de-DE" sz="1800" dirty="0" err="1"/>
              <a:t>variety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, e.g., for </a:t>
            </a:r>
            <a:r>
              <a:rPr lang="de-DE" sz="1800" dirty="0" err="1"/>
              <a:t>reporting</a:t>
            </a:r>
            <a:r>
              <a:rPr lang="de-DE" sz="1800" dirty="0"/>
              <a:t> </a:t>
            </a:r>
            <a:r>
              <a:rPr lang="de-DE" sz="1800" dirty="0" err="1"/>
              <a:t>statistics</a:t>
            </a:r>
            <a:r>
              <a:rPr lang="de-DE" sz="1800" dirty="0"/>
              <a:t> in a proper (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properly</a:t>
            </a:r>
            <a:r>
              <a:rPr lang="de-DE" sz="1800" dirty="0"/>
              <a:t> </a:t>
            </a:r>
            <a:r>
              <a:rPr lang="de-DE" sz="1800" dirty="0" err="1"/>
              <a:t>formatted</a:t>
            </a:r>
            <a:r>
              <a:rPr lang="de-DE" sz="1800" dirty="0"/>
              <a:t>) </a:t>
            </a:r>
            <a:r>
              <a:rPr lang="de-DE" sz="1800" dirty="0" err="1"/>
              <a:t>way</a:t>
            </a:r>
            <a:endParaRPr lang="de-DE" sz="1800" dirty="0"/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stands</a:t>
            </a:r>
            <a:r>
              <a:rPr lang="de-DE" sz="1800" dirty="0"/>
              <a:t> for </a:t>
            </a:r>
            <a:r>
              <a:rPr lang="de-DE" sz="1800" b="1" dirty="0" err="1"/>
              <a:t>r</a:t>
            </a:r>
            <a:r>
              <a:rPr lang="de-DE" sz="1800" dirty="0" err="1"/>
              <a:t>eproducible</a:t>
            </a:r>
            <a:r>
              <a:rPr lang="de-DE" sz="1800" dirty="0"/>
              <a:t> </a:t>
            </a:r>
            <a:r>
              <a:rPr lang="de-DE" sz="1800" b="1" dirty="0" err="1"/>
              <a:t>env</a:t>
            </a:r>
            <a:r>
              <a:rPr lang="de-DE" sz="1800" dirty="0" err="1"/>
              <a:t>ironment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stores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R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environment</a:t>
            </a:r>
            <a:r>
              <a:rPr lang="de-DE" sz="1800" dirty="0"/>
              <a:t> for a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so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who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reproduce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not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but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very</a:t>
            </a:r>
            <a:r>
              <a:rPr lang="de-DE" sz="1800" dirty="0"/>
              <a:t> R </a:t>
            </a:r>
            <a:r>
              <a:rPr lang="de-DE" sz="1800" dirty="0" err="1"/>
              <a:t>package</a:t>
            </a:r>
            <a:r>
              <a:rPr lang="de-DE" sz="1800" dirty="0"/>
              <a:t> </a:t>
            </a:r>
            <a:r>
              <a:rPr lang="de-DE" sz="1800" dirty="0" err="1"/>
              <a:t>versions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assists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regard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</a:t>
            </a:r>
            <a:r>
              <a:rPr lang="de-DE" sz="1800" dirty="0" err="1"/>
              <a:t>paths</a:t>
            </a:r>
            <a:r>
              <a:rPr lang="de-DE" sz="1800" dirty="0"/>
              <a:t>;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dirty="0"/>
              <a:t>, </a:t>
            </a: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edit</a:t>
            </a:r>
            <a:r>
              <a:rPr lang="de-DE" sz="1800" dirty="0"/>
              <a:t> </a:t>
            </a:r>
            <a:r>
              <a:rPr lang="de-DE" sz="1800" dirty="0" err="1"/>
              <a:t>path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downloaded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cloned</a:t>
            </a:r>
            <a:r>
              <a:rPr lang="de-DE" sz="1800" dirty="0"/>
              <a:t> </a:t>
            </a:r>
            <a:r>
              <a:rPr lang="de-DE" sz="1800" dirty="0" err="1"/>
              <a:t>projects</a:t>
            </a:r>
            <a:endParaRPr lang="de-DE" sz="1800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2050" name="Picture 2" descr="Introduction to renv • renv">
            <a:extLst>
              <a:ext uri="{FF2B5EF4-FFF2-40B4-BE49-F238E27FC236}">
                <a16:creationId xmlns:a16="http://schemas.microsoft.com/office/drawing/2014/main" id="{86A9D983-6476-DF4B-B67E-9490F9D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73" y="2882226"/>
            <a:ext cx="1547103" cy="154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-lib/here: A simpler way to find your files">
            <a:extLst>
              <a:ext uri="{FF2B5EF4-FFF2-40B4-BE49-F238E27FC236}">
                <a16:creationId xmlns:a16="http://schemas.microsoft.com/office/drawing/2014/main" id="{F34A66E9-AC9F-004A-8BCA-9D98E82A4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72482"/>
          <a:stretch/>
        </p:blipFill>
        <p:spPr bwMode="auto">
          <a:xfrm>
            <a:off x="7412028" y="4597978"/>
            <a:ext cx="4121193" cy="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crsh/papaja: papaja (Preparing APA Journal Articles) is an R  package that provides document formats to produce complete APA manuscripts  from RMarkdown-files (PDF and Word documents) and helper functions that  facilitate">
            <a:extLst>
              <a:ext uri="{FF2B5EF4-FFF2-40B4-BE49-F238E27FC236}">
                <a16:creationId xmlns:a16="http://schemas.microsoft.com/office/drawing/2014/main" id="{7930CE06-6400-7C47-AC97-C67059B1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871" y="1297867"/>
            <a:ext cx="2827506" cy="14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94EB4CB-366A-94D8-118E-179168565C84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https://github.com/crsh/papaja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https://rstudio.github.io/renv/articles/renv.html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https://here.r-lib.org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93AE23-5516-D078-D502-ECFF0CB02C04}"/>
              </a:ext>
            </a:extLst>
          </p:cNvPr>
          <p:cNvSpPr txBox="1"/>
          <p:nvPr/>
        </p:nvSpPr>
        <p:spPr>
          <a:xfrm>
            <a:off x="10188225" y="3100801"/>
            <a:ext cx="1377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* using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renv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may sometimes be troublesome, so were are about to go for an alternative tool: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conda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SF Mono" panose="020B0009000002000000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74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br>
              <a:rPr lang="de-DE" dirty="0"/>
            </a:br>
            <a:br>
              <a:rPr lang="de-DE" b="0" dirty="0"/>
            </a:br>
            <a:endParaRPr lang="de-DE" b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B58F05-8D6A-874E-9091-56E940FDE857}"/>
              </a:ext>
            </a:extLst>
          </p:cNvPr>
          <p:cNvSpPr/>
          <p:nvPr/>
        </p:nvSpPr>
        <p:spPr>
          <a:xfrm>
            <a:off x="1" y="5854305"/>
            <a:ext cx="12192000" cy="100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>
              <a:solidFill>
                <a:schemeClr val="accent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floxjam.mp4" descr="floxjam.mp4">
            <a:hlinkClick r:id="" action="ppaction://media"/>
            <a:extLst>
              <a:ext uri="{FF2B5EF4-FFF2-40B4-BE49-F238E27FC236}">
                <a16:creationId xmlns:a16="http://schemas.microsoft.com/office/drawing/2014/main" id="{173B3BFE-8C76-2541-B545-B8BA9A3FED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642" y="346075"/>
            <a:ext cx="3483658" cy="61880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68429E1-2D12-934F-AD8E-29D58C54C469}"/>
              </a:ext>
            </a:extLst>
          </p:cNvPr>
          <p:cNvSpPr/>
          <p:nvPr/>
        </p:nvSpPr>
        <p:spPr>
          <a:xfrm>
            <a:off x="4234767" y="226979"/>
            <a:ext cx="3664085" cy="643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Rstudio | Offenes Datenportal">
            <a:extLst>
              <a:ext uri="{FF2B5EF4-FFF2-40B4-BE49-F238E27FC236}">
                <a16:creationId xmlns:a16="http://schemas.microsoft.com/office/drawing/2014/main" id="{C1A6877A-EEC4-5C4A-BC2E-82363BA3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02" y="147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ello, R Markdown!">
            <a:extLst>
              <a:ext uri="{FF2B5EF4-FFF2-40B4-BE49-F238E27FC236}">
                <a16:creationId xmlns:a16="http://schemas.microsoft.com/office/drawing/2014/main" id="{2EB289F8-F957-5F4F-B961-B4AD1E96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68" y="2373064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thub-logo - Sfera Labs">
            <a:extLst>
              <a:ext uri="{FF2B5EF4-FFF2-40B4-BE49-F238E27FC236}">
                <a16:creationId xmlns:a16="http://schemas.microsoft.com/office/drawing/2014/main" id="{57A32C47-9718-C443-93A2-1CC3DB26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10525270" y="2435324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6CA317-475A-7849-8E1B-B301BAD5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02" y="1648896"/>
            <a:ext cx="900515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8F3916-ABA7-1A4A-A016-BF2A882BDDFD}"/>
              </a:ext>
            </a:extLst>
          </p:cNvPr>
          <p:cNvGrpSpPr/>
          <p:nvPr/>
        </p:nvGrpSpPr>
        <p:grpSpPr>
          <a:xfrm>
            <a:off x="8013036" y="2203295"/>
            <a:ext cx="1800259" cy="691368"/>
            <a:chOff x="7834620" y="2203295"/>
            <a:chExt cx="1800259" cy="691368"/>
          </a:xfrm>
        </p:grpSpPr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EB732A21-901A-084E-B833-A1F4122FB311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7812491" y="2398068"/>
              <a:ext cx="518724" cy="474466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krümmte Verbindung 11">
              <a:extLst>
                <a:ext uri="{FF2B5EF4-FFF2-40B4-BE49-F238E27FC236}">
                  <a16:creationId xmlns:a16="http://schemas.microsoft.com/office/drawing/2014/main" id="{3794F738-6589-0C43-B6B6-6186E8BC9315}"/>
                </a:ext>
              </a:extLst>
            </p:cNvPr>
            <p:cNvCxnSpPr>
              <a:cxnSpLocks/>
              <a:stCxn id="1026" idx="2"/>
              <a:endCxn id="8" idx="3"/>
            </p:cNvCxnSpPr>
            <p:nvPr/>
          </p:nvCxnSpPr>
          <p:spPr>
            <a:xfrm rot="5400000">
              <a:off x="9076299" y="2336083"/>
              <a:ext cx="691367" cy="42579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8402E47F-C316-654D-B0C6-D2432122B273}"/>
              </a:ext>
            </a:extLst>
          </p:cNvPr>
          <p:cNvCxnSpPr>
            <a:cxnSpLocks/>
          </p:cNvCxnSpPr>
          <p:nvPr/>
        </p:nvCxnSpPr>
        <p:spPr>
          <a:xfrm flipH="1" flipV="1">
            <a:off x="9380068" y="3015889"/>
            <a:ext cx="115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F0722BB-70EC-074C-A904-6129BA80F4A9}"/>
              </a:ext>
            </a:extLst>
          </p:cNvPr>
          <p:cNvGrpSpPr/>
          <p:nvPr/>
        </p:nvGrpSpPr>
        <p:grpSpPr>
          <a:xfrm>
            <a:off x="7555602" y="3587073"/>
            <a:ext cx="3918604" cy="279861"/>
            <a:chOff x="6314503" y="3587073"/>
            <a:chExt cx="5143452" cy="279861"/>
          </a:xfrm>
        </p:grpSpPr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D00CA539-913F-0B4C-BAC9-085290A30953}"/>
                </a:ext>
              </a:extLst>
            </p:cNvPr>
            <p:cNvSpPr/>
            <p:nvPr/>
          </p:nvSpPr>
          <p:spPr>
            <a:xfrm>
              <a:off x="7222833" y="3592301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renv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F4536228-8F30-5048-908E-0489DCA29E88}"/>
                </a:ext>
              </a:extLst>
            </p:cNvPr>
            <p:cNvSpPr/>
            <p:nvPr/>
          </p:nvSpPr>
          <p:spPr>
            <a:xfrm>
              <a:off x="7940970" y="3596454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here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ADBB8934-E4FC-5C40-972C-D34D52FE0212}"/>
                </a:ext>
              </a:extLst>
            </p:cNvPr>
            <p:cNvSpPr/>
            <p:nvPr/>
          </p:nvSpPr>
          <p:spPr>
            <a:xfrm>
              <a:off x="6314503" y="3587073"/>
              <a:ext cx="861277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papaja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1D8F66E3-1C0F-FB47-8F6C-6B3D73B698A1}"/>
                </a:ext>
              </a:extLst>
            </p:cNvPr>
            <p:cNvSpPr/>
            <p:nvPr/>
          </p:nvSpPr>
          <p:spPr>
            <a:xfrm>
              <a:off x="8659107" y="3596455"/>
              <a:ext cx="968336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VS Code</a:t>
              </a:r>
            </a:p>
          </p:txBody>
        </p:sp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E846E7D4-1D1C-0149-8232-0BA1CD75D941}"/>
                </a:ext>
              </a:extLst>
            </p:cNvPr>
            <p:cNvSpPr/>
            <p:nvPr/>
          </p:nvSpPr>
          <p:spPr>
            <a:xfrm>
              <a:off x="9674844" y="3587073"/>
              <a:ext cx="1783111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GitHub</a:t>
              </a:r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 Desktop</a:t>
              </a:r>
            </a:p>
          </p:txBody>
        </p:sp>
      </p:grp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2C34776E-D804-1147-B781-FFEAD75AE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654878" cy="4344987"/>
          </a:xfrm>
        </p:spPr>
        <p:txBody>
          <a:bodyPr/>
          <a:lstStyle/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Markdown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 Markdown</a:t>
            </a:r>
          </a:p>
          <a:p>
            <a:r>
              <a:rPr lang="en-US" altLang="de-DE" sz="1800" dirty="0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en-US" altLang="de-DE" sz="1800" dirty="0">
              <a:latin typeface="+mn-lt"/>
            </a:endParaRPr>
          </a:p>
          <a:p>
            <a:r>
              <a:rPr lang="en-US" altLang="de-DE" sz="1800" dirty="0">
                <a:latin typeface="+mn-lt"/>
              </a:rPr>
              <a:t>Recommended R packages</a:t>
            </a:r>
          </a:p>
          <a:p>
            <a:r>
              <a:rPr lang="en-US" altLang="de-DE" sz="1800" dirty="0"/>
              <a:t>Recommended tools</a:t>
            </a:r>
          </a:p>
          <a:p>
            <a:endParaRPr lang="en-US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Ultimate Goal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provide open data and code to ensure transparency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efficiently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reproducibly</a:t>
            </a:r>
          </a:p>
        </p:txBody>
      </p:sp>
      <p:pic>
        <p:nvPicPr>
          <p:cNvPr id="1028" name="Picture 4" descr="OSIP Research Transparency Statement">
            <a:extLst>
              <a:ext uri="{FF2B5EF4-FFF2-40B4-BE49-F238E27FC236}">
                <a16:creationId xmlns:a16="http://schemas.microsoft.com/office/drawing/2014/main" id="{E0682F04-5679-001A-709D-68286030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29" y="4361104"/>
            <a:ext cx="4044599" cy="9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28B515-62BE-AE6C-0D15-36DED6CCBE27}"/>
              </a:ext>
            </a:extLst>
          </p:cNvPr>
          <p:cNvSpPr/>
          <p:nvPr/>
        </p:nvSpPr>
        <p:spPr>
          <a:xfrm>
            <a:off x="7457953" y="5396690"/>
            <a:ext cx="40879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Open Analysis:</a:t>
            </a:r>
            <a:br>
              <a:rPr lang="de-DE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(a)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Whenever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possible,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publish, for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first-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authored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publication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reproducible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...</a:t>
            </a: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Software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2505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Desktop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keeps</a:t>
            </a:r>
            <a:r>
              <a:rPr lang="de-DE" sz="1800" dirty="0"/>
              <a:t> </a:t>
            </a:r>
            <a:r>
              <a:rPr lang="de-DE" sz="1800" dirty="0" err="1"/>
              <a:t>track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them</a:t>
            </a:r>
            <a:r>
              <a:rPr lang="de-DE" sz="1800" dirty="0"/>
              <a:t> </a:t>
            </a:r>
            <a:r>
              <a:rPr lang="de-DE" sz="1800" dirty="0" err="1"/>
              <a:t>local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global</a:t>
            </a:r>
          </a:p>
          <a:p>
            <a:pPr>
              <a:spcBef>
                <a:spcPts val="1100"/>
              </a:spcBef>
            </a:pPr>
            <a:r>
              <a:rPr lang="de-DE" sz="1800" dirty="0"/>
              <a:t>will prompt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pull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main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 time </a:t>
            </a:r>
            <a:r>
              <a:rPr lang="de-DE" sz="1800" dirty="0" err="1"/>
              <a:t>line</a:t>
            </a:r>
            <a:r>
              <a:rPr lang="de-DE" sz="1800" dirty="0"/>
              <a:t> </a:t>
            </a:r>
            <a:r>
              <a:rPr lang="de-DE" sz="1800" dirty="0" err="1"/>
              <a:t>whenever</a:t>
            </a:r>
            <a:r>
              <a:rPr lang="de-DE" sz="1800" dirty="0"/>
              <a:t> </a:t>
            </a:r>
            <a:r>
              <a:rPr lang="de-DE" sz="1800" dirty="0" err="1"/>
              <a:t>something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changed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will </a:t>
            </a:r>
            <a:r>
              <a:rPr lang="de-DE" sz="1800" dirty="0" err="1"/>
              <a:t>support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push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timeline</a:t>
            </a:r>
            <a:r>
              <a:rPr lang="de-DE" sz="1800" dirty="0"/>
              <a:t>  </a:t>
            </a:r>
          </a:p>
          <a:p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Code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program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editor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go</a:t>
            </a:r>
            <a:r>
              <a:rPr lang="de-DE" sz="1800" dirty="0"/>
              <a:t> for,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do not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R </a:t>
            </a:r>
            <a:r>
              <a:rPr lang="de-DE" sz="1800" dirty="0" err="1"/>
              <a:t>or</a:t>
            </a:r>
            <a:r>
              <a:rPr lang="de-DE" sz="1800" dirty="0"/>
              <a:t> R </a:t>
            </a:r>
            <a:r>
              <a:rPr lang="de-DE" sz="1800" dirty="0" err="1"/>
              <a:t>Markdown</a:t>
            </a:r>
            <a:r>
              <a:rPr lang="de-DE" sz="1800" dirty="0"/>
              <a:t>, but like/</a:t>
            </a:r>
            <a:r>
              <a:rPr lang="de-DE" sz="1800" dirty="0" err="1"/>
              <a:t>want</a:t>
            </a:r>
            <a:r>
              <a:rPr lang="de-DE" sz="1800" dirty="0"/>
              <a:t>/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on </a:t>
            </a:r>
            <a:r>
              <a:rPr lang="de-DE" sz="1800" dirty="0" err="1"/>
              <a:t>code</a:t>
            </a:r>
            <a:endParaRPr lang="de-DE" sz="1800" dirty="0"/>
          </a:p>
          <a:p>
            <a:pPr>
              <a:spcBef>
                <a:spcPts val="1100"/>
              </a:spcBef>
            </a:pPr>
            <a:r>
              <a:rPr lang="de-DE" sz="1800" dirty="0" err="1"/>
              <a:t>comes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highlighting</a:t>
            </a:r>
            <a:r>
              <a:rPr lang="de-DE" sz="1800" dirty="0"/>
              <a:t> </a:t>
            </a:r>
            <a:r>
              <a:rPr lang="de-DE" sz="1800" dirty="0" err="1"/>
              <a:t>depending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a </a:t>
            </a:r>
            <a:r>
              <a:rPr lang="de-DE" sz="1800" dirty="0" err="1"/>
              <a:t>preview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dark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 (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seem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like </a:t>
            </a:r>
            <a:r>
              <a:rPr lang="de-DE" sz="1800" dirty="0" err="1"/>
              <a:t>this</a:t>
            </a:r>
            <a:r>
              <a:rPr lang="de-DE" sz="1800" dirty="0"/>
              <a:t> 😉)</a:t>
            </a:r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65575-740D-124A-A02A-F55607E2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59" y="1361872"/>
            <a:ext cx="2159541" cy="2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6E9E7-75C6-C34D-8DA0-FCD5DA9D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02" y="3700292"/>
            <a:ext cx="2141708" cy="21417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E093FE4-05E3-1F59-1AE5-B5798556F78C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https://desktop.github.com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https://code.visualstudio.com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4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Summary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08488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Summary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might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seem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„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floxjam.com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“: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after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familiarized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terminology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mastered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small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project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not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want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other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platforms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anymore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/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enhance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transparency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sharing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code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packages</a:t>
            </a:r>
            <a:r>
              <a:rPr lang="de-DE" sz="1800" dirty="0"/>
              <a:t> like </a:t>
            </a:r>
            <a:r>
              <a:rPr lang="de-DE" sz="1800" i="1" dirty="0" err="1"/>
              <a:t>papaja</a:t>
            </a:r>
            <a:r>
              <a:rPr lang="de-DE" sz="1800" dirty="0"/>
              <a:t>, </a:t>
            </a:r>
            <a:r>
              <a:rPr lang="de-DE" sz="1800" i="1" dirty="0" err="1"/>
              <a:t>renv</a:t>
            </a:r>
            <a:r>
              <a:rPr lang="de-DE" sz="1800" i="1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i="1" dirty="0"/>
              <a:t> </a:t>
            </a:r>
            <a:r>
              <a:rPr lang="de-DE" sz="1800" dirty="0" err="1"/>
              <a:t>brings</a:t>
            </a:r>
            <a:r>
              <a:rPr lang="de-DE" sz="1800" dirty="0"/>
              <a:t>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value</a:t>
            </a:r>
            <a:endParaRPr lang="de-DE" sz="1800" i="1" dirty="0"/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itself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relief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together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full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potential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Spotify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Premium,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listen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music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within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VS Code!)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59D9619-5CD1-D849-9502-D5EF64BA2036}"/>
              </a:ext>
            </a:extLst>
          </p:cNvPr>
          <p:cNvSpPr txBox="1">
            <a:spLocks/>
          </p:cNvSpPr>
          <p:nvPr/>
        </p:nvSpPr>
        <p:spPr>
          <a:xfrm>
            <a:off x="7156449" y="1481138"/>
            <a:ext cx="4298949" cy="25117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But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don‘t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just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take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my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word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for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it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, listen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this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woman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! 👇🏻</a:t>
            </a:r>
          </a:p>
          <a:p>
            <a:pPr>
              <a:spcBef>
                <a:spcPts val="1100"/>
              </a:spcBef>
            </a:pP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„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makes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!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place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always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date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keep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track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which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especially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helpful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more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transparent ...“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DA27C15-E494-4E40-8AAF-FF2F08D81D6C}"/>
              </a:ext>
            </a:extLst>
          </p:cNvPr>
          <p:cNvGrpSpPr/>
          <p:nvPr/>
        </p:nvGrpSpPr>
        <p:grpSpPr>
          <a:xfrm>
            <a:off x="7156447" y="3992901"/>
            <a:ext cx="4298950" cy="1758815"/>
            <a:chOff x="7156447" y="3992901"/>
            <a:chExt cx="4298950" cy="175881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3781C21-500F-0448-A729-8DF3DDCC6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5450"/>
            <a:stretch/>
          </p:blipFill>
          <p:spPr bwMode="auto">
            <a:xfrm>
              <a:off x="7156448" y="3992901"/>
              <a:ext cx="4298949" cy="175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44E5D9-ED07-E24A-B5AE-7A4726E0C760}"/>
                </a:ext>
              </a:extLst>
            </p:cNvPr>
            <p:cNvSpPr txBox="1"/>
            <p:nvPr/>
          </p:nvSpPr>
          <p:spPr>
            <a:xfrm>
              <a:off x="7156447" y="5467652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Hoefler Text" panose="02030602050506020203" pitchFamily="18" charset="77"/>
                </a:rPr>
                <a:t>Anja Strobel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2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Outlook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certainly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result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in a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initially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bc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later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why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start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?!</a:t>
            </a:r>
          </a:p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manuscript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master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degree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so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second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third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annoyed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co-authors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compile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everything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 stupid Word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review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endParaRPr lang="de-DE" spc="-30" dirty="0"/>
          </a:p>
        </p:txBody>
      </p:sp>
      <p:pic>
        <p:nvPicPr>
          <p:cNvPr id="4098" name="Picture 2" descr="A Look at the Benefits and Drawbacks of Unified Communications - eXemplify  - More Than A Master Agent">
            <a:extLst>
              <a:ext uri="{FF2B5EF4-FFF2-40B4-BE49-F238E27FC236}">
                <a16:creationId xmlns:a16="http://schemas.microsoft.com/office/drawing/2014/main" id="{37E3B532-4B9E-C441-932D-366E2513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74" y="1476375"/>
            <a:ext cx="3867826" cy="37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02E111-EFF9-5B4A-9DB6-57381F600B59}"/>
              </a:ext>
            </a:extLst>
          </p:cNvPr>
          <p:cNvSpPr/>
          <p:nvPr/>
        </p:nvSpPr>
        <p:spPr>
          <a:xfrm>
            <a:off x="7498945" y="527061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www.exemplifygroup.com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look-benefits-drawbacks-unified-communications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4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Further resources</a:t>
            </a:r>
            <a:br>
              <a:rPr lang="en-US"/>
            </a:br>
            <a:endParaRPr lang="en-US" b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29D55411-E11E-8646-AF78-D801CF8DF5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843858" cy="4344987"/>
          </a:xfrm>
        </p:spPr>
        <p:txBody>
          <a:bodyPr/>
          <a:lstStyle/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3"/>
              </a:rPr>
              <a:t>GitHub's Git Guides</a:t>
            </a:r>
            <a:endParaRPr lang="de-DE" sz="1800" dirty="0"/>
          </a:p>
          <a:p>
            <a:pPr lvl="1"/>
            <a:r>
              <a:rPr lang="de-DE" sz="1800" dirty="0">
                <a:hlinkClick r:id="rId4"/>
              </a:rPr>
              <a:t>Happy Git With R</a:t>
            </a:r>
            <a:endParaRPr lang="de-DE" sz="1800" dirty="0"/>
          </a:p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5"/>
              </a:rPr>
              <a:t>R Markdown Guide</a:t>
            </a:r>
            <a:endParaRPr lang="de-DE" sz="1800" dirty="0"/>
          </a:p>
          <a:p>
            <a:pPr lvl="1"/>
            <a:r>
              <a:rPr lang="de-DE" sz="1800" dirty="0">
                <a:hlinkClick r:id="rId6"/>
              </a:rPr>
              <a:t>R Markdown Cheat Sheet</a:t>
            </a:r>
            <a:endParaRPr lang="de-DE" sz="1800" dirty="0"/>
          </a:p>
          <a:p>
            <a:pPr lvl="1"/>
            <a:r>
              <a:rPr lang="de-DE" sz="1800" dirty="0">
                <a:hlinkClick r:id="rId7"/>
              </a:rPr>
              <a:t>R Markdown Course</a:t>
            </a:r>
            <a:r>
              <a:rPr lang="de-DE" sz="1800" dirty="0"/>
              <a:t> (</a:t>
            </a: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Christoph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me</a:t>
            </a:r>
            <a:r>
              <a:rPr lang="de-DE" sz="1800" dirty="0"/>
              <a:t>, </a:t>
            </a:r>
            <a:r>
              <a:rPr lang="de-DE" sz="1800" dirty="0" err="1"/>
              <a:t>workshop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offered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soon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possible</a:t>
            </a:r>
            <a:r>
              <a:rPr lang="de-DE" sz="1800" dirty="0"/>
              <a:t>)</a:t>
            </a:r>
          </a:p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collaborate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projects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>
              <a:spcBef>
                <a:spcPts val="11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8"/>
              </a:rPr>
              <a:t>our tutorial on collaboration via 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just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re-organizing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9"/>
              </a:rPr>
              <a:t>LabManual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click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through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root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1100"/>
              </a:spcBef>
            </a:pP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7" name="Picture 4" descr="Hello, R Markdown!">
            <a:extLst>
              <a:ext uri="{FF2B5EF4-FFF2-40B4-BE49-F238E27FC236}">
                <a16:creationId xmlns:a16="http://schemas.microsoft.com/office/drawing/2014/main" id="{CA3477F5-8597-084E-A527-83F0BB5E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17" y="2859776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-logo - Sfera Labs">
            <a:extLst>
              <a:ext uri="{FF2B5EF4-FFF2-40B4-BE49-F238E27FC236}">
                <a16:creationId xmlns:a16="http://schemas.microsoft.com/office/drawing/2014/main" id="{5CA8B5D7-6392-3D47-BACD-79CE0ADD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9006150" y="1481138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091F32-0A38-3B43-8252-98D5868715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835" y="4687554"/>
            <a:ext cx="3949565" cy="98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66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!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1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and RStudio 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computing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programming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skills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provide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data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RStudio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frontend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(plus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prettier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icon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compared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stand-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but not limited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inferface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built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-in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incl.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GitHub and Python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endParaRPr lang="de-DE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575"/>
              </a:spcAft>
            </a:pPr>
            <a:endParaRPr lang="de-DE" altLang="de-DE" sz="1800" dirty="0">
              <a:latin typeface="Open Sans Normal" charset="0"/>
              <a:ea typeface="Open Sans Normal" charset="0"/>
              <a:cs typeface="Open Sans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7196E-5979-7049-B7ED-D729612E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11" y="2969386"/>
            <a:ext cx="3697635" cy="2404301"/>
          </a:xfrm>
          <a:prstGeom prst="rect">
            <a:avLst/>
          </a:prstGeom>
        </p:spPr>
      </p:pic>
      <p:pic>
        <p:nvPicPr>
          <p:cNvPr id="2052" name="Picture 4" descr="R: R Logo">
            <a:extLst>
              <a:ext uri="{FF2B5EF4-FFF2-40B4-BE49-F238E27FC236}">
                <a16:creationId xmlns:a16="http://schemas.microsoft.com/office/drawing/2014/main" id="{1722070B-3D9A-9247-ACA9-EC7E2A4B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11" y="1506717"/>
            <a:ext cx="1638316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 | Offenes Datenportal">
            <a:extLst>
              <a:ext uri="{FF2B5EF4-FFF2-40B4-BE49-F238E27FC236}">
                <a16:creationId xmlns:a16="http://schemas.microsoft.com/office/drawing/2014/main" id="{E3120902-66AB-2346-8592-B2006A97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888" y="1484313"/>
            <a:ext cx="1269511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B656719-8E46-E3B0-C712-644FC88E0A86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https://www.r-project.org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https://www.rstudio.com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0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simplified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markup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(i.e.,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alternative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HTML)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2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italic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bold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&gt;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quote</a:t>
            </a:r>
            <a:endParaRPr lang="de-DE" altLang="de-D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Code block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$a^2 + b^2 = c^2$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E4D32C-0E7B-EE43-A17F-8DBF4E33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95" y="1852448"/>
            <a:ext cx="1321109" cy="8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D21C3F-DFD1-0C49-A8BA-2236860144A2}"/>
              </a:ext>
            </a:extLst>
          </p:cNvPr>
          <p:cNvGrpSpPr/>
          <p:nvPr/>
        </p:nvGrpSpPr>
        <p:grpSpPr>
          <a:xfrm>
            <a:off x="7770103" y="2769546"/>
            <a:ext cx="3801894" cy="3220891"/>
            <a:chOff x="7770103" y="2769546"/>
            <a:chExt cx="3801894" cy="3220891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FA7D01D-DBBA-0D46-AEDF-82DE1962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0103" y="2769546"/>
              <a:ext cx="3801894" cy="273667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AE3700B-82CF-3945-882A-756C0677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897" y="5584037"/>
              <a:ext cx="1333500" cy="406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52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49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x-none" sz="1800" b="1" dirty="0">
                <a:latin typeface="Open Sans" charset="0"/>
                <a:ea typeface="Open Sans" charset="0"/>
                <a:cs typeface="Open Sans" charset="0"/>
              </a:rPr>
              <a:t>Requirements</a:t>
            </a:r>
          </a:p>
          <a:p>
            <a:pPr>
              <a:spcBef>
                <a:spcPts val="6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R, RStudio &amp; a LaTeX bundle installed, if not (or if there is an error) just type</a:t>
            </a:r>
          </a:p>
          <a:p>
            <a:pPr>
              <a:spcBef>
                <a:spcPts val="1000"/>
              </a:spcBef>
            </a:pP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::</a:t>
            </a: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install_tinytex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10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RStudio then 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takes the R Markdown file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performs all statistical analyses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places their results where you want them to appear in the format you want to have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translates everything into a LaTeX file and compiles it to a PDF (or HTML/DOCX)</a:t>
            </a:r>
            <a:endParaRPr lang="en-US" altLang="x-non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" charset="0"/>
            </a:endParaRPr>
          </a:p>
          <a:p>
            <a:pPr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some conception on how the results of statistical analyses should be reported and where in some R object they are stored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9A8BC67-5508-F39A-1E9C-C71CF383EB07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rmarkdown.rstudio.com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5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exact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advance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923D44-C7C9-E544-A666-3F5CE831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88" y="2745250"/>
            <a:ext cx="5328000" cy="151193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342DBFC-F437-F032-CD41-1FD57F0506A8}"/>
              </a:ext>
            </a:extLst>
          </p:cNvPr>
          <p:cNvSpPr/>
          <p:nvPr/>
        </p:nvSpPr>
        <p:spPr>
          <a:xfrm>
            <a:off x="863764" y="5555558"/>
            <a:ext cx="5193865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3CFFB8-F14D-9CE2-53B3-35B0673106E0}"/>
              </a:ext>
            </a:extLst>
          </p:cNvPr>
          <p:cNvSpPr/>
          <p:nvPr/>
        </p:nvSpPr>
        <p:spPr>
          <a:xfrm>
            <a:off x="6232189" y="3995357"/>
            <a:ext cx="3523558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62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Dynamic </a:t>
            </a:r>
            <a:r>
              <a:rPr lang="de-DE" b="0" dirty="0" err="1"/>
              <a:t>documents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dynamic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correct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7E3A81-F534-5D0F-55EF-9F16A77E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53670" y="2832691"/>
            <a:ext cx="5261097" cy="1415054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095F6C3-F6C8-F15B-3A5A-150BF3E6AD2D}"/>
              </a:ext>
            </a:extLst>
          </p:cNvPr>
          <p:cNvSpPr/>
          <p:nvPr/>
        </p:nvSpPr>
        <p:spPr>
          <a:xfrm>
            <a:off x="8351195" y="4066160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587D5B-4574-5A30-A3B8-B61EA7A138B6}"/>
              </a:ext>
            </a:extLst>
          </p:cNvPr>
          <p:cNvSpPr/>
          <p:nvPr/>
        </p:nvSpPr>
        <p:spPr>
          <a:xfrm>
            <a:off x="6267449" y="4340179"/>
            <a:ext cx="5179737" cy="80493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step towards computational reproducibility because R code and text are tightly intertwined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9CB6C3-FF64-DFBF-5627-943FEEDE7C22}"/>
              </a:ext>
            </a:extLst>
          </p:cNvPr>
          <p:cNvSpPr/>
          <p:nvPr/>
        </p:nvSpPr>
        <p:spPr>
          <a:xfrm>
            <a:off x="6203058" y="5384350"/>
            <a:ext cx="5256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Great talk of Russ </a:t>
            </a:r>
            <a:r>
              <a:rPr lang="en-US" sz="1400" dirty="0" err="1">
                <a:solidFill>
                  <a:schemeClr val="accent1"/>
                </a:solidFill>
              </a:rPr>
              <a:t>Poldrack</a:t>
            </a:r>
            <a:r>
              <a:rPr lang="en-US" sz="1400" dirty="0">
                <a:solidFill>
                  <a:schemeClr val="accent1"/>
                </a:solidFill>
              </a:rPr>
              <a:t> on computational reproducibility 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hlinkClick r:id="rId5"/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www.youtube.com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watch?v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=XjW3t-qXAiE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6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Graphics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updateable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something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changed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everytime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9905CEA-DA69-AA7B-8B13-7FD322A5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3052293"/>
            <a:ext cx="5227913" cy="281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1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LaTeX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resorts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implemented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nicely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>
                <a:latin typeface="Roboto Mono Light" pitchFamily="2" charset="0"/>
                <a:ea typeface="Roboto Mono Light" pitchFamily="2" charset="0"/>
                <a:cs typeface="Open Sans" charset="0"/>
              </a:rPr>
              <a:t>$...$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preferred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coefficients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printed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italics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also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complex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formulae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as</a:t>
            </a:r>
            <a:endParaRPr lang="de-DE" altLang="de-DE" sz="1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$$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 = 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frac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_{i}}{\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sqrt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_{i}^2}}$$</a:t>
            </a:r>
            <a:r>
              <a:rPr lang="de-DE" altLang="de-DE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endParaRPr lang="de-DE" altLang="de-DE" sz="1100" dirty="0">
              <a:solidFill>
                <a:schemeClr val="accent2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522A3CF-35B5-DC20-3E02-C4F9502480BA}"/>
              </a:ext>
            </a:extLst>
          </p:cNvPr>
          <p:cNvSpPr/>
          <p:nvPr/>
        </p:nvSpPr>
        <p:spPr>
          <a:xfrm>
            <a:off x="3366272" y="5563979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8D02F54-0E9C-6848-39DA-845642A51B5E}"/>
              </a:ext>
            </a:extLst>
          </p:cNvPr>
          <p:cNvSpPr/>
          <p:nvPr/>
        </p:nvSpPr>
        <p:spPr>
          <a:xfrm>
            <a:off x="1722069" y="5694060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851A878-2025-5B26-38D8-4FEF2943098F}"/>
              </a:ext>
            </a:extLst>
          </p:cNvPr>
          <p:cNvGrpSpPr/>
          <p:nvPr/>
        </p:nvGrpSpPr>
        <p:grpSpPr>
          <a:xfrm>
            <a:off x="6253670" y="2832691"/>
            <a:ext cx="5261097" cy="1415054"/>
            <a:chOff x="6253670" y="2832691"/>
            <a:chExt cx="5261097" cy="141505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1823D30-5D9E-89BF-C4D2-01A98172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6253670" y="2832691"/>
              <a:ext cx="5261097" cy="1415054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075CD4-C221-6C6A-D5B5-D3BDC26F10C2}"/>
                </a:ext>
              </a:extLst>
            </p:cNvPr>
            <p:cNvSpPr/>
            <p:nvPr/>
          </p:nvSpPr>
          <p:spPr>
            <a:xfrm>
              <a:off x="8351195" y="4066160"/>
              <a:ext cx="862520" cy="14267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02FE09A-0F26-AAE7-3EB2-646D8F08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881" y="5173132"/>
            <a:ext cx="1316019" cy="668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41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0000"/>
          </a:srgbClr>
        </a:solidFill>
        <a:ln>
          <a:solidFill>
            <a:srgbClr val="0070C0"/>
          </a:solidFill>
        </a:ln>
      </a:spPr>
      <a:bodyPr rtlCol="0" anchor="ctr"/>
      <a:lstStyle>
        <a:defPPr algn="ctr">
          <a:defRPr sz="1600" dirty="0" smtClean="0">
            <a:solidFill>
              <a:srgbClr val="0070C0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70C0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_Präsentationsvorlage_TUD_16zu9.potx" id="{31D16C43-CE8A-487C-877F-1CE738588514}" vid="{D0A951CF-2A2A-4137-AC09-300C595B1D6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2018_Praesentationsvorlage_TUD_16zu9</Template>
  <TotalTime>0</TotalTime>
  <Words>2445</Words>
  <Application>Microsoft Macintosh PowerPoint</Application>
  <PresentationFormat>Breitbild</PresentationFormat>
  <Paragraphs>221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9" baseType="lpstr">
      <vt:lpstr>Arial</vt:lpstr>
      <vt:lpstr>Calibri</vt:lpstr>
      <vt:lpstr>CMU Serif Roman</vt:lpstr>
      <vt:lpstr>Hoefler Text</vt:lpstr>
      <vt:lpstr>Hoefler Text Black</vt:lpstr>
      <vt:lpstr>Open Sans</vt:lpstr>
      <vt:lpstr>Open Sans Normal</vt:lpstr>
      <vt:lpstr>Open Sans SemiBold</vt:lpstr>
      <vt:lpstr>Roboto Mono</vt:lpstr>
      <vt:lpstr>Roboto Mono Light</vt:lpstr>
      <vt:lpstr>SF Mono</vt:lpstr>
      <vt:lpstr>SF MONO LIGHT</vt:lpstr>
      <vt:lpstr>SF MONO LIGHT</vt:lpstr>
      <vt:lpstr>Symbol</vt:lpstr>
      <vt:lpstr>TUD_2018_16zu9</vt:lpstr>
      <vt:lpstr>Collaboratively working on reproducible manuscripts via R Markdown and GitHub </vt:lpstr>
      <vt:lpstr>Outline  </vt:lpstr>
      <vt:lpstr>R and RStudio  Overview</vt:lpstr>
      <vt:lpstr>Markdown Overview</vt:lpstr>
      <vt:lpstr>R Markdown Overview</vt:lpstr>
      <vt:lpstr>R Markdown Overview</vt:lpstr>
      <vt:lpstr>R Markdown Dynamic documents</vt:lpstr>
      <vt:lpstr>R Markdown Graphics integration</vt:lpstr>
      <vt:lpstr>R Markdown LaTeX integration</vt:lpstr>
      <vt:lpstr>R Markdown BibTeX integration</vt:lpstr>
      <vt:lpstr>R Markdown One problem</vt:lpstr>
      <vt:lpstr>R Markdown One solution</vt:lpstr>
      <vt:lpstr>R Markdown One solution</vt:lpstr>
      <vt:lpstr>GitHub </vt:lpstr>
      <vt:lpstr>GitHub Basics</vt:lpstr>
      <vt:lpstr>GitHub Workflow</vt:lpstr>
      <vt:lpstr>GitHub Drawbacks</vt:lpstr>
      <vt:lpstr>GitHub Benefits</vt:lpstr>
      <vt:lpstr>Recommended tools R packages</vt:lpstr>
      <vt:lpstr>Recommended tools Software</vt:lpstr>
      <vt:lpstr>Summary and outlook Summary</vt:lpstr>
      <vt:lpstr>Summary and outlook Outlook</vt:lpstr>
      <vt:lpstr>Further resources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Alex Strobel</dc:creator>
  <cp:lastModifiedBy>Alexander Strobel</cp:lastModifiedBy>
  <cp:revision>384</cp:revision>
  <cp:lastPrinted>2019-06-26T07:12:03Z</cp:lastPrinted>
  <dcterms:created xsi:type="dcterms:W3CDTF">2018-03-14T12:16:33Z</dcterms:created>
  <dcterms:modified xsi:type="dcterms:W3CDTF">2022-06-29T13:01:07Z</dcterms:modified>
</cp:coreProperties>
</file>